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0"/>
  </p:notesMasterIdLst>
  <p:sldIdLst>
    <p:sldId id="257" r:id="rId2"/>
    <p:sldId id="258" r:id="rId3"/>
    <p:sldId id="266" r:id="rId4"/>
    <p:sldId id="267" r:id="rId5"/>
    <p:sldId id="291" r:id="rId6"/>
    <p:sldId id="292" r:id="rId7"/>
    <p:sldId id="293" r:id="rId8"/>
    <p:sldId id="295" r:id="rId9"/>
    <p:sldId id="268" r:id="rId10"/>
    <p:sldId id="289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290" r:id="rId19"/>
    <p:sldId id="306" r:id="rId20"/>
    <p:sldId id="303" r:id="rId21"/>
    <p:sldId id="305" r:id="rId22"/>
    <p:sldId id="274" r:id="rId23"/>
    <p:sldId id="275" r:id="rId24"/>
    <p:sldId id="276" r:id="rId25"/>
    <p:sldId id="277" r:id="rId26"/>
    <p:sldId id="304" r:id="rId27"/>
    <p:sldId id="278" r:id="rId28"/>
    <p:sldId id="282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-7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667C4A-650A-4905-BEF9-E3C5105DEB9D}" type="datetimeFigureOut">
              <a:rPr lang="ru-RU" smtClean="0"/>
              <a:pPr/>
              <a:t>10.11.2024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9C1617-71CA-4DED-84F7-C78767C441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6438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C1617-71CA-4DED-84F7-C78767C441AF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EB18161-7E16-459B-850B-8AD286DB67C6}" type="datetimeFigureOut">
              <a:rPr lang="ru-RU" smtClean="0"/>
              <a:pPr/>
              <a:t>10.11.2024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CCDB5C1-C8A2-4E40-924C-BDEED904F6D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22989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8161-7E16-459B-850B-8AD286DB67C6}" type="datetimeFigureOut">
              <a:rPr lang="ru-RU" smtClean="0"/>
              <a:pPr/>
              <a:t>10.11.2024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B5C1-C8A2-4E40-924C-BDEED904F6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4820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8161-7E16-459B-850B-8AD286DB67C6}" type="datetimeFigureOut">
              <a:rPr lang="ru-RU" smtClean="0"/>
              <a:pPr/>
              <a:t>10.11.2024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B5C1-C8A2-4E40-924C-BDEED904F6D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80341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8161-7E16-459B-850B-8AD286DB67C6}" type="datetimeFigureOut">
              <a:rPr lang="ru-RU" smtClean="0"/>
              <a:pPr/>
              <a:t>10.11.2024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B5C1-C8A2-4E40-924C-BDEED904F6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27528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8161-7E16-459B-850B-8AD286DB67C6}" type="datetimeFigureOut">
              <a:rPr lang="ru-RU" smtClean="0"/>
              <a:pPr/>
              <a:t>10.11.2024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B5C1-C8A2-4E40-924C-BDEED904F6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1354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8161-7E16-459B-850B-8AD286DB67C6}" type="datetimeFigureOut">
              <a:rPr lang="ru-RU" smtClean="0"/>
              <a:pPr/>
              <a:t>10.11.2024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B5C1-C8A2-4E40-924C-BDEED904F6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67908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8161-7E16-459B-850B-8AD286DB67C6}" type="datetimeFigureOut">
              <a:rPr lang="ru-RU" smtClean="0"/>
              <a:pPr/>
              <a:t>10.11.2024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B5C1-C8A2-4E40-924C-BDEED904F6D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844517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8161-7E16-459B-850B-8AD286DB67C6}" type="datetimeFigureOut">
              <a:rPr lang="ru-RU" smtClean="0"/>
              <a:pPr/>
              <a:t>10.11.2024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B5C1-C8A2-4E40-924C-BDEED904F6D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62672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8161-7E16-459B-850B-8AD286DB67C6}" type="datetimeFigureOut">
              <a:rPr lang="ru-RU" smtClean="0"/>
              <a:pPr/>
              <a:t>10.11.2024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B5C1-C8A2-4E40-924C-BDEED904F6D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03964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8161-7E16-459B-850B-8AD286DB67C6}" type="datetimeFigureOut">
              <a:rPr lang="ru-RU" smtClean="0"/>
              <a:pPr/>
              <a:t>10.11.2024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B5C1-C8A2-4E40-924C-BDEED904F6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5618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8161-7E16-459B-850B-8AD286DB67C6}" type="datetimeFigureOut">
              <a:rPr lang="ru-RU" smtClean="0"/>
              <a:pPr/>
              <a:t>10.11.2024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B5C1-C8A2-4E40-924C-BDEED904F6D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9912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8161-7E16-459B-850B-8AD286DB67C6}" type="datetimeFigureOut">
              <a:rPr lang="ru-RU" smtClean="0"/>
              <a:pPr/>
              <a:t>10.11.2024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B5C1-C8A2-4E40-924C-BDEED904F6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0260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8161-7E16-459B-850B-8AD286DB67C6}" type="datetimeFigureOut">
              <a:rPr lang="ru-RU" smtClean="0"/>
              <a:pPr/>
              <a:t>10.11.2024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B5C1-C8A2-4E40-924C-BDEED904F6D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48184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8161-7E16-459B-850B-8AD286DB67C6}" type="datetimeFigureOut">
              <a:rPr lang="ru-RU" smtClean="0"/>
              <a:pPr/>
              <a:t>10.11.2024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B5C1-C8A2-4E40-924C-BDEED904F6D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81450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8161-7E16-459B-850B-8AD286DB67C6}" type="datetimeFigureOut">
              <a:rPr lang="ru-RU" smtClean="0"/>
              <a:pPr/>
              <a:t>10.11.2024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B5C1-C8A2-4E40-924C-BDEED904F6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4146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8161-7E16-459B-850B-8AD286DB67C6}" type="datetimeFigureOut">
              <a:rPr lang="ru-RU" smtClean="0"/>
              <a:pPr/>
              <a:t>10.11.2024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B5C1-C8A2-4E40-924C-BDEED904F6D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08501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8161-7E16-459B-850B-8AD286DB67C6}" type="datetimeFigureOut">
              <a:rPr lang="ru-RU" smtClean="0"/>
              <a:pPr/>
              <a:t>10.11.2024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B5C1-C8A2-4E40-924C-BDEED904F6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4459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EB18161-7E16-459B-850B-8AD286DB67C6}" type="datetimeFigureOut">
              <a:rPr lang="ru-RU" smtClean="0"/>
              <a:pPr/>
              <a:t>10.11.2024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CCDB5C1-C8A2-4E40-924C-BDEED904F6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6566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83889" y="724476"/>
            <a:ext cx="9542207" cy="679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бюджетное дошкольное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образовательное учреждение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6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детский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сад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№ 3 «Колокольчик»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06993" y="2038186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i="1" dirty="0" smtClean="0">
                <a:latin typeface="Times New Roman" panose="02020603050405020304" pitchFamily="18" charset="0"/>
                <a:cs typeface="Times New Roman" pitchFamily="18" charset="0"/>
              </a:rPr>
              <a:t>Мастер-класс для педагогов</a:t>
            </a:r>
          </a:p>
          <a:p>
            <a:pPr algn="ctr"/>
            <a:r>
              <a:rPr lang="ru-RU" sz="3200" b="1" i="1" dirty="0" smtClean="0">
                <a:latin typeface="Times New Roman" panose="02020603050405020304" pitchFamily="18" charset="0"/>
                <a:cs typeface="Times New Roman" pitchFamily="18" charset="0"/>
              </a:rPr>
              <a:t>«Финансовый эрудит»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84061" y="413516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первой категории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Жидкова М.В.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 descr="C:\Users\Админ\Desktop\Финаны картинки\2732419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908437">
            <a:off x="8813607" y="4217844"/>
            <a:ext cx="1496150" cy="174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70740" y="5667555"/>
            <a:ext cx="2363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2024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6896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 txBox="1">
            <a:spLocks/>
          </p:cNvSpPr>
          <p:nvPr/>
        </p:nvSpPr>
        <p:spPr>
          <a:xfrm>
            <a:off x="2277208" y="388938"/>
            <a:ext cx="8229600" cy="12821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какой сказке простая труженица домашнего подворья создает изделие из драгоценного металла</a:t>
            </a:r>
            <a:r>
              <a:rPr kumimoji="0" lang="ru-RU" sz="2800" b="1" i="1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 </a:t>
            </a:r>
            <a:endParaRPr kumimoji="0" lang="ru-RU" sz="2800" b="1" i="0" u="none" strike="noStrike" kern="1200" cap="none" spc="0" normalizeH="0" baseline="0" noProof="0" dirty="0">
              <a:ln w="3175" cmpd="sng"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" name="Рисунок 5" descr="https://i.mycdn.me/i?r=AzEPZsRbOZEKgBhR0XGMT1Rkjg6hGQGnxCOcx7EvpbPNm6aKTM5SRkZCeTgDn6uOyic"/>
          <p:cNvPicPr/>
          <p:nvPr/>
        </p:nvPicPr>
        <p:blipFill>
          <a:blip r:embed="rId2" cstate="print"/>
          <a:srcRect l="20155" r="13760" b="4380"/>
          <a:stretch>
            <a:fillRect/>
          </a:stretch>
        </p:blipFill>
        <p:spPr bwMode="auto">
          <a:xfrm>
            <a:off x="2769016" y="1962462"/>
            <a:ext cx="4464496" cy="38884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0772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 txBox="1">
            <a:spLocks/>
          </p:cNvSpPr>
          <p:nvPr/>
        </p:nvSpPr>
        <p:spPr>
          <a:xfrm>
            <a:off x="2277208" y="388938"/>
            <a:ext cx="8229600" cy="12821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Герой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этой сказки с помощью рекламы помог простому крестьянину занять высокий статус в обществе.</a:t>
            </a:r>
            <a:endParaRPr kumimoji="0" lang="ru-RU" sz="2800" b="1" i="0" u="none" strike="noStrike" kern="1200" cap="none" spc="0" normalizeH="0" baseline="0" noProof="0" dirty="0">
              <a:ln w="3175" cmpd="sng"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Админ\Desktop\Финаны картинки\5f3ec689145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0443" y="2006543"/>
            <a:ext cx="4852826" cy="440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772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 txBox="1">
            <a:spLocks/>
          </p:cNvSpPr>
          <p:nvPr/>
        </p:nvSpPr>
        <p:spPr>
          <a:xfrm>
            <a:off x="1301262" y="529616"/>
            <a:ext cx="8229600" cy="12821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Героине,  какой сказки удалось за нетрудовую денежную единицу сделать выгоднейшую покупку к своим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именинам? 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4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7182" y="1859994"/>
            <a:ext cx="3836134" cy="45005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772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 txBox="1">
            <a:spLocks/>
          </p:cNvSpPr>
          <p:nvPr/>
        </p:nvSpPr>
        <p:spPr>
          <a:xfrm>
            <a:off x="1301262" y="529616"/>
            <a:ext cx="8229600" cy="12821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Какое сказочное животное умело изготовлять золотые монеты простым ударом копыта?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0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66891" y="2020520"/>
            <a:ext cx="7179638" cy="38967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772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>
          <a:xfrm>
            <a:off x="1292469" y="633046"/>
            <a:ext cx="8229600" cy="13206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5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400" b="1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3100" b="1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какой сказке мастерство героя – строителя спасло жизнь ему и его друзьям?</a:t>
            </a:r>
            <a:r>
              <a:rPr kumimoji="0" lang="ru-RU" sz="2700" b="1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</a:t>
            </a:r>
            <a:r>
              <a:rPr kumimoji="0" lang="ru-RU" sz="2400" b="1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ru-RU" sz="2400" b="0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2400" b="1" i="0" u="none" strike="noStrike" kern="1200" cap="none" spc="0" normalizeH="0" baseline="0" noProof="0" dirty="0">
              <a:ln w="3175" cmpd="sng"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" name="Picture 2" descr="C:\Users\Админ\Desktop\Финаны картинки\3 п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5315" y="2166002"/>
            <a:ext cx="4718294" cy="3931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772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94873" y="3815211"/>
            <a:ext cx="3718455" cy="1371600"/>
          </a:xfrm>
        </p:spPr>
        <p:txBody>
          <a:bodyPr>
            <a:noAutofit/>
          </a:bodyPr>
          <a:lstStyle/>
          <a:p>
            <a:r>
              <a:rPr lang="ru-RU" b="1" i="1" dirty="0" smtClean="0"/>
              <a:t>Здравствуйте, я Красная Шапочка. Я часто хожу в гости к бабушке и мы с ней часто разгадываем кроссворды. Попробуйте разгадать экономический кроссворд. Вам дается 5 мин на его заполнение. Удачной игры!</a:t>
            </a:r>
            <a:endParaRPr lang="ru-RU" b="1" i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9154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6162" y="452860"/>
            <a:ext cx="4147318" cy="573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\Desktop\Финаны картинки\20dd55847524bb4f11cba69dc5506ed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923193" y="860684"/>
            <a:ext cx="3569676" cy="306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Админ\Desktop\Финаны картинки\2732419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908437">
            <a:off x="9803482" y="4150904"/>
            <a:ext cx="1421173" cy="1653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25023" y="3185753"/>
            <a:ext cx="8158688" cy="1822514"/>
          </a:xfrm>
        </p:spPr>
        <p:txBody>
          <a:bodyPr>
            <a:noAutofit/>
          </a:bodyPr>
          <a:lstStyle/>
          <a:p>
            <a:r>
              <a:rPr lang="ru-RU" sz="8800" dirty="0" smtClean="0">
                <a:latin typeface="Monotype Corsiva" pitchFamily="66" charset="0"/>
              </a:rPr>
              <a:t> </a:t>
            </a:r>
            <a:r>
              <a:rPr lang="ru-RU" sz="8800" dirty="0" smtClean="0">
                <a:latin typeface="Monotype Corsiva" pitchFamily="66" charset="0"/>
              </a:rPr>
              <a:t>     </a:t>
            </a:r>
            <a:r>
              <a:rPr lang="ru-RU" sz="88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Экономический кроссворд</a:t>
            </a:r>
            <a:endParaRPr lang="ru-RU" sz="8800" b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ped-kopilka.ru/images/ris2(18).jp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816467" y="904433"/>
            <a:ext cx="4414955" cy="4265443"/>
          </a:xfrm>
          <a:prstGeom prst="rect">
            <a:avLst/>
          </a:prstGeom>
          <a:noFill/>
          <a:ln>
            <a:noFill/>
          </a:ln>
        </p:spPr>
      </p:pic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5249008" y="1169377"/>
            <a:ext cx="6154616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Как называется то, что принадлежит одному человеку или группе людей?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Плановое ведение хозяйства.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Как называется договор между людьми, которые хотят что-то купить, продать, обменять?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Чем становится собственность, если ее хотят продать, обменять?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Как называются ценные бумаги, при помощи которых делают покупки?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Как называют человека, который продает товар? </a:t>
            </a: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Обмен товарами без участия денег.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9033" y="692863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endParaRPr lang="ru-RU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://ped-kopilka.ru/images/ris2(18).jp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822331" y="923193"/>
            <a:ext cx="6356838" cy="510833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3042138" y="2409092"/>
            <a:ext cx="334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06969" y="2558562"/>
            <a:ext cx="6295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    о    б     с    т    в   е   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о     с    т   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ь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99337" y="1503487"/>
            <a:ext cx="36048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э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</a:t>
            </a:r>
          </a:p>
          <a:p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</a:t>
            </a:r>
          </a:p>
          <a:p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66492" y="2971799"/>
            <a:ext cx="42203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е</a:t>
            </a:r>
          </a:p>
          <a:p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л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60023" y="1547446"/>
            <a:ext cx="3429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т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30461" y="1582616"/>
            <a:ext cx="28135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е</a:t>
            </a:r>
          </a:p>
          <a:p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ь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г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32785" y="1608992"/>
            <a:ext cx="42203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е</a:t>
            </a:r>
          </a:p>
          <a:p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ц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8326315" y="1099038"/>
            <a:ext cx="30773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б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е</a:t>
            </a:r>
          </a:p>
          <a:p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4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79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1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10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0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10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1758462" y="782515"/>
            <a:ext cx="9196753" cy="526297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бежали по дорожке 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(бег на месте)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Вдруг, порвались босоножки! 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(один громкий хлопок в ладоши)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же делать? Как нам быть? 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(разводим поочередно руки в стороны)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Где же обувь нам добыть? 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(обнять щечки ладошками и покачать головой)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Будем туфли покупать! 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(потопать ногами в ритм словам 4 или 7раз)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Станем денежки считать! 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(потереть большим пальчиком другие пальцы, обеими руками одновременно)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Один, два, три, четыре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(с размахом вскользь хлопаем правой ладонью об левую и наоборот, 4 хлопка)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Вот мы туфельки купили! (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указываем ручками на обувь, выставляя на пяточку то правую, то левую ножку).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1435" y="634131"/>
            <a:ext cx="985136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Monotype Corsiva" pitchFamily="66" charset="0"/>
              </a:rPr>
              <a:t>Цель</a:t>
            </a:r>
            <a:r>
              <a:rPr lang="ru-RU" sz="2800" b="1" i="1" dirty="0" smtClean="0">
                <a:latin typeface="Monotype Corsiva" pitchFamily="66" charset="0"/>
              </a:rPr>
              <a:t>:</a:t>
            </a:r>
            <a:r>
              <a:rPr lang="ru-RU" sz="2800" dirty="0" smtClean="0">
                <a:latin typeface="Monotype Corsiva" pitchFamily="66" charset="0"/>
              </a:rPr>
              <a:t> совершенствовать профессиональные компетенции педагогических работников в области финансовой грамотности.</a:t>
            </a:r>
          </a:p>
          <a:p>
            <a:r>
              <a:rPr lang="ru-RU" sz="2800" b="1" i="1" dirty="0" smtClean="0">
                <a:latin typeface="Monotype Corsiva" pitchFamily="66" charset="0"/>
              </a:rPr>
              <a:t>Задачи:</a:t>
            </a:r>
            <a:endParaRPr lang="ru-RU" sz="2800" dirty="0" smtClean="0">
              <a:latin typeface="Monotype Corsiva" pitchFamily="66" charset="0"/>
            </a:endParaRPr>
          </a:p>
          <a:p>
            <a:r>
              <a:rPr lang="ru-RU" sz="2800" b="1" i="1" dirty="0" smtClean="0">
                <a:latin typeface="Monotype Corsiva" pitchFamily="66" charset="0"/>
              </a:rPr>
              <a:t>Образовательные:</a:t>
            </a:r>
            <a:endParaRPr lang="ru-RU" sz="2800" dirty="0" smtClean="0">
              <a:latin typeface="Monotype Corsiva" pitchFamily="66" charset="0"/>
            </a:endParaRPr>
          </a:p>
          <a:p>
            <a:pPr lvl="0"/>
            <a:r>
              <a:rPr lang="ru-RU" sz="2800" dirty="0" smtClean="0">
                <a:latin typeface="Monotype Corsiva" pitchFamily="66" charset="0"/>
              </a:rPr>
              <a:t>Формировать разумное финансовое поведение и ответственное отношение к личным финансам.</a:t>
            </a:r>
          </a:p>
          <a:p>
            <a:r>
              <a:rPr lang="ru-RU" sz="2800" b="1" i="1" dirty="0" smtClean="0">
                <a:latin typeface="Monotype Corsiva" pitchFamily="66" charset="0"/>
              </a:rPr>
              <a:t>Развивающие:</a:t>
            </a:r>
            <a:endParaRPr lang="ru-RU" sz="2800" dirty="0" smtClean="0">
              <a:latin typeface="Monotype Corsiva" pitchFamily="66" charset="0"/>
            </a:endParaRPr>
          </a:p>
          <a:p>
            <a:pPr lvl="0"/>
            <a:r>
              <a:rPr lang="ru-RU" sz="2800" dirty="0" smtClean="0">
                <a:latin typeface="Monotype Corsiva" pitchFamily="66" charset="0"/>
              </a:rPr>
              <a:t>Развивать практические умения быстрого и правильного нахождения и принятия решений в ходе игры.</a:t>
            </a:r>
          </a:p>
          <a:p>
            <a:r>
              <a:rPr lang="ru-RU" sz="2800" b="1" i="1" dirty="0" smtClean="0">
                <a:latin typeface="Monotype Corsiva" pitchFamily="66" charset="0"/>
              </a:rPr>
              <a:t>Воспитательные:</a:t>
            </a:r>
            <a:endParaRPr lang="ru-RU" sz="2800" dirty="0" smtClean="0">
              <a:latin typeface="Monotype Corsiva" pitchFamily="66" charset="0"/>
            </a:endParaRPr>
          </a:p>
          <a:p>
            <a:pPr lvl="0"/>
            <a:r>
              <a:rPr lang="ru-RU" sz="2800" dirty="0" smtClean="0">
                <a:latin typeface="Monotype Corsiva" pitchFamily="66" charset="0"/>
              </a:rPr>
              <a:t>Пробуждать  интерес к финансовой грамотности;</a:t>
            </a:r>
          </a:p>
          <a:p>
            <a:pPr lvl="0"/>
            <a:r>
              <a:rPr lang="ru-RU" sz="2800" dirty="0" smtClean="0">
                <a:latin typeface="Monotype Corsiva" pitchFamily="66" charset="0"/>
              </a:rPr>
              <a:t>Сплачивать коллектив участников.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Админ\Desktop\Финаны картинки\20dd55847524bb4f11cba69dc5506ed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8288412" y="3994030"/>
            <a:ext cx="2558547" cy="219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Админ\Desktop\Финаны картинки\2732419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908437">
            <a:off x="10064437" y="1673051"/>
            <a:ext cx="1496150" cy="174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6355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7627" y="3322842"/>
            <a:ext cx="3718455" cy="1371600"/>
          </a:xfrm>
        </p:spPr>
        <p:txBody>
          <a:bodyPr>
            <a:noAutofit/>
          </a:bodyPr>
          <a:lstStyle/>
          <a:p>
            <a:r>
              <a:rPr lang="ru-RU" dirty="0" smtClean="0"/>
              <a:t>«</a:t>
            </a:r>
            <a:r>
              <a:rPr lang="ru-RU" sz="4000" dirty="0" smtClean="0">
                <a:latin typeface="Monotype Corsiva" pitchFamily="66" charset="0"/>
              </a:rPr>
              <a:t>Предлагаю поиграть - денежные пословицы по картинкам прочитать»</a:t>
            </a:r>
            <a:endParaRPr lang="ru-RU" sz="4000" b="1" i="1" dirty="0">
              <a:latin typeface="Monotype Corsiva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4274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96354" y="723658"/>
            <a:ext cx="5389684" cy="53896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\Desktop\Финаны картинки\20dd55847524bb4f11cba69dc5506ed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923193" y="860684"/>
            <a:ext cx="3569676" cy="306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Админ\Desktop\Финаны картинки\2732419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908437">
            <a:off x="9803482" y="4150904"/>
            <a:ext cx="1421173" cy="1653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25023" y="3185753"/>
            <a:ext cx="8158688" cy="1822514"/>
          </a:xfrm>
        </p:spPr>
        <p:txBody>
          <a:bodyPr>
            <a:noAutofit/>
          </a:bodyPr>
          <a:lstStyle/>
          <a:p>
            <a:r>
              <a:rPr lang="ru-RU" sz="88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88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   </a:t>
            </a:r>
            <a:r>
              <a:rPr lang="ru-RU" sz="88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Денежные</a:t>
            </a:r>
            <a:br>
              <a:rPr lang="ru-RU" sz="88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88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пословицы</a:t>
            </a:r>
            <a:endParaRPr lang="ru-RU" sz="8800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Админ\Desktop\Финаны картинки\clipart-chicken-rooster-15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146976" y="1335977"/>
            <a:ext cx="2484814" cy="2490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Админ\Desktop\Финаны картинки\clipart-chicken-rooster-15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68423" y="1043589"/>
            <a:ext cx="2921471" cy="3009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C:\Users\Админ\Desktop\Финаны картинки\9279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1909" y="1411000"/>
            <a:ext cx="3312368" cy="357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C:\Users\Админ\Desktop\Финаны картинки\clipart-chicken-rooster-15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038842" y="2908176"/>
            <a:ext cx="3232829" cy="3240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41605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Админ\Desktop\Финаны картинки\f366f1721fb32cbd61c77c2f16d5096b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301"/>
          <a:stretch/>
        </p:blipFill>
        <p:spPr bwMode="auto">
          <a:xfrm flipH="1">
            <a:off x="1246493" y="898358"/>
            <a:ext cx="3967192" cy="5112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Админ\Desktop\Финаны картинки\433-4337989_money-desktop-wallpaper-united-dollar-bil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04634" y="786063"/>
            <a:ext cx="4690582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0040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\Desktop\Финаны картинки\dengi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9957" y="513348"/>
            <a:ext cx="8280920" cy="579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1884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\Desktop\Финаны картинки\img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526" t="44189" r="6369" b="3739"/>
          <a:stretch/>
        </p:blipFill>
        <p:spPr bwMode="auto">
          <a:xfrm>
            <a:off x="497305" y="497305"/>
            <a:ext cx="11197390" cy="588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3624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ds05.infourok.ru/uploads/ex/0f4a/000f9fa9-94822f13/img1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5031" y="975946"/>
            <a:ext cx="8414238" cy="4976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6495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дмин\Desktop\Финаны картинки\9e4c0881d14c3df6a2e8b7fba67f7b6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750" t="7143" r="24000" b="7681"/>
          <a:stretch/>
        </p:blipFill>
        <p:spPr bwMode="auto">
          <a:xfrm>
            <a:off x="882316" y="625642"/>
            <a:ext cx="10571746" cy="563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6495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wnloads\7696dac83f2da27142841bfc36ecdbd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9028" y="780565"/>
            <a:ext cx="5450019" cy="544055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15258" y="915520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</a:t>
            </a:r>
            <a:b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b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:\Users\Админ\Desktop\Финаны картинки\2732419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908437">
            <a:off x="9500933" y="3795964"/>
            <a:ext cx="1954357" cy="227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4450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03621" y="715562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Разминка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2662" y="1292468"/>
            <a:ext cx="940283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Люди ходят на базар, там дешевле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весь…</a:t>
            </a: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                     </a:t>
            </a:r>
            <a:r>
              <a:rPr lang="ru-RU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овар  </a:t>
            </a:r>
            <a:endParaRPr lang="ru-RU" sz="20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Мотоцикл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экономит время, а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велосипед…</a:t>
            </a:r>
          </a:p>
          <a:p>
            <a:pPr lvl="0"/>
            <a:r>
              <a:rPr lang="ru-RU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                    деньги</a:t>
            </a:r>
            <a:endParaRPr lang="ru-RU" sz="20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Какое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животное всегда при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деньгах…</a:t>
            </a:r>
          </a:p>
          <a:p>
            <a:pPr lvl="0"/>
            <a:r>
              <a:rPr lang="ru-RU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                    поросенок</a:t>
            </a:r>
            <a:endParaRPr lang="ru-RU" sz="2000" b="1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/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Чтобы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партнеров не мучили споры, пишут юристы для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них…</a:t>
            </a:r>
          </a:p>
          <a:p>
            <a:pPr lvl="0" algn="ctr"/>
            <a:r>
              <a:rPr lang="ru-RU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договоры</a:t>
            </a:r>
          </a:p>
          <a:p>
            <a:pPr lvl="0" algn="ctr"/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Чтобы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дом купить я смог, взял кредит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внеся…</a:t>
            </a:r>
          </a:p>
          <a:p>
            <a:pPr lvl="0" algn="ctr"/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</a:t>
            </a:r>
            <a:r>
              <a:rPr lang="ru-RU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залог </a:t>
            </a:r>
            <a:endParaRPr lang="ru-RU" sz="2000" b="1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 врачу и акробату выдают за труд…</a:t>
            </a:r>
          </a:p>
          <a:p>
            <a:pPr lvl="0"/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                      </a:t>
            </a:r>
            <a:r>
              <a:rPr lang="ru-RU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зарплату</a:t>
            </a:r>
            <a:endParaRPr lang="ru-RU" sz="20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3" descr="C:\Users\Админ\Desktop\Финаны картинки\2732419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908437">
            <a:off x="9926575" y="4291582"/>
            <a:ext cx="1421173" cy="1653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0199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79839" y="680870"/>
            <a:ext cx="2872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pic>
        <p:nvPicPr>
          <p:cNvPr id="17410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561" y="940778"/>
            <a:ext cx="5083816" cy="4856042"/>
          </a:xfrm>
          <a:prstGeom prst="rect">
            <a:avLst/>
          </a:prstGeom>
          <a:noFill/>
        </p:spPr>
      </p:pic>
      <p:sp>
        <p:nvSpPr>
          <p:cNvPr id="20" name="Заголовок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8" name="Содержимое 17"/>
          <p:cNvSpPr>
            <a:spLocks noGrp="1"/>
          </p:cNvSpPr>
          <p:nvPr>
            <p:ph type="body" sz="half" idx="2"/>
          </p:nvPr>
        </p:nvSpPr>
        <p:spPr>
          <a:xfrm>
            <a:off x="978876" y="1074939"/>
            <a:ext cx="6241816" cy="18288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000" i="1" dirty="0" smtClean="0">
                <a:latin typeface="Monotype Corsiva" pitchFamily="66" charset="0"/>
              </a:rPr>
              <a:t>    «</a:t>
            </a:r>
            <a:r>
              <a:rPr lang="ru-RU" sz="4000" i="1" dirty="0" smtClean="0">
                <a:latin typeface="Monotype Corsiva" pitchFamily="66" charset="0"/>
              </a:rPr>
              <a:t>Здравствуйте, уважаемые знатоки! Предлагаю вам ответить на вопросы моей экономической викторины. За каждый правильный ответ вы получите 1 фишку. Желаю вам удачи!». </a:t>
            </a:r>
          </a:p>
          <a:p>
            <a:endParaRPr lang="ru-RU" sz="4000" i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627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\Desktop\Финаны картинки\20dd55847524bb4f11cba69dc5506ed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923193" y="860684"/>
            <a:ext cx="3569676" cy="306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Админ\Desktop\Финаны картинки\2732419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908437">
            <a:off x="9803482" y="4150904"/>
            <a:ext cx="1421173" cy="1653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25023" y="3185753"/>
            <a:ext cx="8158688" cy="1822514"/>
          </a:xfrm>
        </p:spPr>
        <p:txBody>
          <a:bodyPr>
            <a:noAutofit/>
          </a:bodyPr>
          <a:lstStyle/>
          <a:p>
            <a:r>
              <a:rPr lang="ru-RU" sz="8800" dirty="0" smtClean="0">
                <a:latin typeface="Monotype Corsiva" pitchFamily="66" charset="0"/>
              </a:rPr>
              <a:t> </a:t>
            </a:r>
            <a:r>
              <a:rPr lang="ru-RU" sz="8800" dirty="0" smtClean="0">
                <a:latin typeface="Monotype Corsiva" pitchFamily="66" charset="0"/>
              </a:rPr>
              <a:t>     </a:t>
            </a:r>
            <a:r>
              <a:rPr lang="ru-RU" sz="88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Экономическая викторина</a:t>
            </a:r>
            <a:endParaRPr lang="ru-RU" sz="8800" b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7200" b="1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Игра «Выбор профессии»</a:t>
            </a:r>
            <a:endParaRPr lang="ru-RU" sz="7200" b="1" dirty="0">
              <a:solidFill>
                <a:schemeClr val="accent4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7" name="Picture 3" descr="C:\Users\Админ\Desktop\Финаны картинки\2732419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908437">
            <a:off x="7370836" y="2660225"/>
            <a:ext cx="3152943" cy="367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5742" y="4158111"/>
            <a:ext cx="3718455" cy="13716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«Приветствую вас, игроки. Пишет вам Учёный Кот. Практически в любой сказке есть экономическая составляющая. Предлагаю вам в этом убедиться. Для этого попробуйте ответить на мои вопросы. Будьте внимательны, и удача улыбнётся вам!»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62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25916" y="793338"/>
            <a:ext cx="6330462" cy="51373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\Desktop\Финаны картинки\20dd55847524bb4f11cba69dc5506ed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923193" y="860684"/>
            <a:ext cx="3569676" cy="306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Админ\Desktop\Финаны картинки\2732419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908437">
            <a:off x="9803482" y="4150904"/>
            <a:ext cx="1421173" cy="1653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25023" y="3185753"/>
            <a:ext cx="8158688" cy="1822514"/>
          </a:xfrm>
        </p:spPr>
        <p:txBody>
          <a:bodyPr>
            <a:noAutofit/>
          </a:bodyPr>
          <a:lstStyle/>
          <a:p>
            <a:r>
              <a:rPr lang="ru-RU" sz="8800" dirty="0" smtClean="0">
                <a:latin typeface="Monotype Corsiva" pitchFamily="66" charset="0"/>
              </a:rPr>
              <a:t> </a:t>
            </a:r>
            <a:r>
              <a:rPr lang="ru-RU" sz="8800" dirty="0" smtClean="0">
                <a:latin typeface="Monotype Corsiva" pitchFamily="66" charset="0"/>
              </a:rPr>
              <a:t>     </a:t>
            </a:r>
            <a:r>
              <a:rPr lang="ru-RU" sz="88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Экономические сказки</a:t>
            </a:r>
            <a:endParaRPr lang="ru-RU" sz="8800" b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/>
          <p:cNvSpPr txBox="1">
            <a:spLocks/>
          </p:cNvSpPr>
          <p:nvPr/>
        </p:nvSpPr>
        <p:spPr>
          <a:xfrm>
            <a:off x="1714501" y="327391"/>
            <a:ext cx="8229600" cy="1143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В какой сказке говорится о нелегком </a:t>
            </a:r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пути </a:t>
            </a:r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хлебобулочного изделия до потребителя?</a:t>
            </a:r>
            <a:r>
              <a:rPr kumimoji="0" lang="ru-RU" sz="2800" b="1" i="0" u="none" strike="noStrike" kern="1200" cap="none" spc="0" normalizeH="0" baseline="0" noProof="0" dirty="0" smtClean="0">
                <a:ln w="3175" cmpd="sng"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onotype Corsiva" pitchFamily="66" charset="0"/>
              </a:rPr>
              <a:t> </a:t>
            </a:r>
            <a:endParaRPr kumimoji="0" lang="ru-RU" sz="2800" b="1" i="0" u="none" strike="noStrike" kern="1200" cap="none" spc="0" normalizeH="0" baseline="0" noProof="0" dirty="0">
              <a:ln w="3175" cmpd="sng">
                <a:noFill/>
              </a:ln>
              <a:solidFill>
                <a:srgbClr val="7030A0"/>
              </a:solidFill>
              <a:effectLst/>
              <a:uLnTx/>
              <a:uFillTx/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8" name="Рисунок 7" descr="https://sun6-23.userapi.com/s/v1/if1/QlIH-M1gUFYWdby-sTxPEceIKCCd2MkqqkMKdBYR7pJyH009GJKGGI2DdT0b9B51tOcOUrfL.jpg?size=827x827&amp;quality=96&amp;crop=176,0,827,827&amp;ava=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18031" y="1783279"/>
            <a:ext cx="4720360" cy="42218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0305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1161</TotalTime>
  <Words>486</Words>
  <Application>Microsoft Office PowerPoint</Application>
  <PresentationFormat>Произвольный</PresentationFormat>
  <Paragraphs>115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Натуральные материалы</vt:lpstr>
      <vt:lpstr>Слайд 1</vt:lpstr>
      <vt:lpstr>Слайд 2</vt:lpstr>
      <vt:lpstr>Слайд 3</vt:lpstr>
      <vt:lpstr>Слайд 4</vt:lpstr>
      <vt:lpstr>      Экономическая викторина</vt:lpstr>
      <vt:lpstr>Игра «Выбор профессии»</vt:lpstr>
      <vt:lpstr>«Приветствую вас, игроки. Пишет вам Учёный Кот. Практически в любой сказке есть экономическая составляющая. Предлагаю вам в этом убедиться. Для этого попробуйте ответить на мои вопросы. Будьте внимательны, и удача улыбнётся вам!» </vt:lpstr>
      <vt:lpstr>      Экономические сказки</vt:lpstr>
      <vt:lpstr>Слайд 9</vt:lpstr>
      <vt:lpstr>Слайд 10</vt:lpstr>
      <vt:lpstr>Слайд 11</vt:lpstr>
      <vt:lpstr>Слайд 12</vt:lpstr>
      <vt:lpstr>Слайд 13</vt:lpstr>
      <vt:lpstr>Слайд 14</vt:lpstr>
      <vt:lpstr>Здравствуйте, я Красная Шапочка. Я часто хожу в гости к бабушке и мы с ней часто разгадываем кроссворды. Попробуйте разгадать экономический кроссворд. Вам дается 5 мин на его заполнение. Удачной игры!</vt:lpstr>
      <vt:lpstr>      Экономический кроссворд</vt:lpstr>
      <vt:lpstr>Слайд 17</vt:lpstr>
      <vt:lpstr>Слайд 18</vt:lpstr>
      <vt:lpstr>Слайд 19</vt:lpstr>
      <vt:lpstr>«Предлагаю поиграть - денежные пословицы по картинкам прочитать»</vt:lpstr>
      <vt:lpstr>     Денежные пословицы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mkdou</dc:creator>
  <cp:lastModifiedBy>User</cp:lastModifiedBy>
  <cp:revision>60</cp:revision>
  <dcterms:created xsi:type="dcterms:W3CDTF">2022-03-30T04:53:30Z</dcterms:created>
  <dcterms:modified xsi:type="dcterms:W3CDTF">2024-11-10T17:56:36Z</dcterms:modified>
</cp:coreProperties>
</file>